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embeddedFontLst>
    <p:embeddedFont>
      <p:font typeface="Ubuntu"/>
      <p:regular r:id="rId45"/>
      <p:bold r:id="rId46"/>
      <p:italic r:id="rId47"/>
      <p:boldItalic r:id="rId48"/>
    </p:embeddedFont>
    <p:embeddedFont>
      <p:font typeface="Old Standard TT"/>
      <p:regular r:id="rId49"/>
      <p:bold r:id="rId50"/>
      <p:italic r:id="rId51"/>
    </p:embeddedFont>
    <p:embeddedFont>
      <p:font typeface="Comfortaa"/>
      <p:regular r:id="rId52"/>
      <p:bold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Ubuntu-bold.fntdata"/><Relationship Id="rId45" Type="http://schemas.openxmlformats.org/officeDocument/2006/relationships/font" Target="fonts/Ubuntu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font" Target="fonts/Ubuntu-boldItalic.fntdata"/><Relationship Id="rId47" Type="http://schemas.openxmlformats.org/officeDocument/2006/relationships/font" Target="fonts/Ubuntu-italic.fntdata"/><Relationship Id="rId49" Type="http://schemas.openxmlformats.org/officeDocument/2006/relationships/font" Target="fonts/OldStandardT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OldStandardTT-italic.fntdata"/><Relationship Id="rId50" Type="http://schemas.openxmlformats.org/officeDocument/2006/relationships/font" Target="fonts/OldStandardTT-bold.fntdata"/><Relationship Id="rId53" Type="http://schemas.openxmlformats.org/officeDocument/2006/relationships/font" Target="fonts/Comfortaa-bold.fntdata"/><Relationship Id="rId52" Type="http://schemas.openxmlformats.org/officeDocument/2006/relationships/font" Target="fonts/Comforta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5.png>
</file>

<file path=ppt/media/image6.png>
</file>

<file path=ppt/media/image7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a99e7c400_0_6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a99e7c40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578560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578560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83b9b06b4_3_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83b9b06b4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8d70a6a2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8d70a6a2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83b9b06b4_3_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83b9b06b4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8d70a6a2b_1_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8d70a6a2b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9a7c2d9b5_2_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9a7c2d9b5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9a7c2d9b5_2_28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9a7c2d9b5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9a7c2d9b5_2_3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9a7c2d9b5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9a7c2d9b5_2_5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9a7c2d9b5_2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a99e7c4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a99e7c4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9a7c2d9b5_2_62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9a7c2d9b5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9a7c2d9b5_2_7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9a7c2d9b5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9a7c2d9b5_2_7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9a7c2d9b5_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9a7c2d9b5_2_8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9a7c2d9b5_2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9a7c2d9b5_2_95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9a7c2d9b5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9a7c2d9b5_2_10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9a7c2d9b5_2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9a7c2d9b5_2_11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9a7c2d9b5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9a7c2d9b5_2_11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9a7c2d9b5_2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9a7c2d9b5_2_12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9a7c2d9b5_2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9a7c2d9b5_2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9a7c2d9b5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99e7c400_0_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99e7c40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9a9f2d172_1_1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9a9f2d172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9a8a0a873_0_8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9a8a0a87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9a9f2d172_1_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9a9f2d17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9a8a0a873_0_1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9a8a0a87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9a9f2d172_1_2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9a9f2d172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9a9f2d172_1_35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9a9f2d172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9a8a0a873_0_2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39a8a0a87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9a8a0a873_0_3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9a8a0a87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9a8a0a873_0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9a8a0a8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72e511d5a_0_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72e511d5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a99e7c40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a99e7c40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a99e7c400_0_18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a99e7c40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a99e7c400_0_25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a99e7c40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a99e7c400_0_3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a99e7c40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a99e7c400_0_4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a99e7c40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a99e7c400_0_5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a99e7c40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3599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Logo Vertical-01.png"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50100" y="3583774"/>
            <a:ext cx="1869346" cy="13226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asao2_vertical_cor.png" id="16" name="Google Shape;1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2025" y="3720025"/>
            <a:ext cx="1543050" cy="102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-12025" y="-21425"/>
            <a:ext cx="9156000" cy="350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" name="Google Shape;65;p14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" name="Google Shape;66;p14"/>
          <p:cNvSpPr txBox="1"/>
          <p:nvPr>
            <p:ph type="ctrTitle"/>
          </p:nvPr>
        </p:nvSpPr>
        <p:spPr>
          <a:xfrm>
            <a:off x="512700" y="13599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Logo Vertical-01.png" id="69" name="Google Shape;6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50100" y="3583774"/>
            <a:ext cx="1869346" cy="13226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asao2_vertical_cor.png" id="70" name="Google Shape;7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2025" y="3720025"/>
            <a:ext cx="1543050" cy="102523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-12025" y="-21425"/>
            <a:ext cx="9156000" cy="350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5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" name="Google Shape;74;p15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Logo Vertical-01.png" id="81" name="Google Shape;8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5335" y="119075"/>
            <a:ext cx="1338829" cy="947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7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" name="Google Shape;99;p21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" name="Google Shape;100;p21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1" name="Google Shape;101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3" name="Google Shape;10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109" name="Google Shape;109;p23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Logo Vertical-01.png" id="27" name="Google Shape;2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5335" y="119075"/>
            <a:ext cx="1338829" cy="947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png"/><Relationship Id="rId4" Type="http://schemas.openxmlformats.org/officeDocument/2006/relationships/image" Target="../media/image24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image" Target="../media/image23.png"/><Relationship Id="rId8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7.jpg"/><Relationship Id="rId5" Type="http://schemas.openxmlformats.org/officeDocument/2006/relationships/image" Target="../media/image17.jpg"/><Relationship Id="rId6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4.jpg"/><Relationship Id="rId5" Type="http://schemas.openxmlformats.org/officeDocument/2006/relationships/image" Target="../media/image13.png"/><Relationship Id="rId6" Type="http://schemas.openxmlformats.org/officeDocument/2006/relationships/image" Target="../media/image1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type="ctrTitle"/>
          </p:nvPr>
        </p:nvSpPr>
        <p:spPr>
          <a:xfrm>
            <a:off x="512700" y="1898775"/>
            <a:ext cx="8118600" cy="6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pt-BR">
                <a:latin typeface="Consolas"/>
                <a:ea typeface="Consolas"/>
                <a:cs typeface="Consolas"/>
                <a:sym typeface="Consolas"/>
              </a:rPr>
              <a:t>lfa</a:t>
            </a:r>
            <a:r>
              <a:rPr lang="pt-BR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pt-BR">
                <a:latin typeface="Consolas"/>
                <a:ea typeface="Consolas"/>
                <a:cs typeface="Consolas"/>
                <a:sym typeface="Consolas"/>
              </a:rPr>
              <a:t>etiza</a:t>
            </a:r>
            <a:r>
              <a:rPr lang="pt-BR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ç</a:t>
            </a:r>
            <a:r>
              <a:rPr lang="pt-BR">
                <a:latin typeface="Consolas"/>
                <a:ea typeface="Consolas"/>
                <a:cs typeface="Consolas"/>
                <a:sym typeface="Consolas"/>
              </a:rPr>
              <a:t>ão </a:t>
            </a:r>
            <a:r>
              <a:rPr lang="pt-BR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pt-BR">
                <a:latin typeface="Consolas"/>
                <a:ea typeface="Consolas"/>
                <a:cs typeface="Consolas"/>
                <a:sym typeface="Consolas"/>
              </a:rPr>
              <a:t>igital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18" name="Google Shape;118;p25"/>
          <p:cNvPicPr preferRelativeResize="0"/>
          <p:nvPr/>
        </p:nvPicPr>
        <p:blipFill rotWithShape="1">
          <a:blip r:embed="rId3">
            <a:alphaModFix/>
          </a:blip>
          <a:srcRect b="36447" l="0" r="0" t="0"/>
          <a:stretch/>
        </p:blipFill>
        <p:spPr>
          <a:xfrm>
            <a:off x="3093164" y="421575"/>
            <a:ext cx="2957671" cy="157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5"/>
          <p:cNvSpPr/>
          <p:nvPr/>
        </p:nvSpPr>
        <p:spPr>
          <a:xfrm>
            <a:off x="2800825" y="3536700"/>
            <a:ext cx="1802700" cy="157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logoPETmelhorada4k.png" id="120" name="Google Shape;120;p25"/>
          <p:cNvPicPr preferRelativeResize="0"/>
          <p:nvPr/>
        </p:nvPicPr>
        <p:blipFill rotWithShape="1">
          <a:blip r:embed="rId4">
            <a:alphaModFix/>
          </a:blip>
          <a:srcRect b="22528" l="0" r="0" t="0"/>
          <a:stretch/>
        </p:blipFill>
        <p:spPr>
          <a:xfrm>
            <a:off x="2877025" y="3696250"/>
            <a:ext cx="1577374" cy="8038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5"/>
          <p:cNvSpPr txBox="1"/>
          <p:nvPr/>
        </p:nvSpPr>
        <p:spPr>
          <a:xfrm>
            <a:off x="2776513" y="4389375"/>
            <a:ext cx="19308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71717"/>
                </a:solidFill>
                <a:latin typeface="Ubuntu"/>
                <a:ea typeface="Ubuntu"/>
                <a:cs typeface="Ubuntu"/>
                <a:sym typeface="Ubuntu"/>
              </a:rPr>
              <a:t>Sistemas de  Informação</a:t>
            </a:r>
            <a:endParaRPr sz="1200">
              <a:solidFill>
                <a:srgbClr val="17171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Editores de textos online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4"/>
          <p:cNvSpPr txBox="1"/>
          <p:nvPr>
            <p:ph idx="1" type="body"/>
          </p:nvPr>
        </p:nvSpPr>
        <p:spPr>
          <a:xfrm>
            <a:off x="311700" y="1171600"/>
            <a:ext cx="42912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Pelos motivos apresentados anteriormente, e por praticidade, utilizaremos um editor de texto online, mais especificamente o Google Docs.</a:t>
            </a:r>
            <a:endParaRPr/>
          </a:p>
        </p:txBody>
      </p:sp>
      <p:sp>
        <p:nvSpPr>
          <p:cNvPr id="196" name="Google Shape;19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google docs png" id="197" name="Google Shape;19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6975" y="1311300"/>
            <a:ext cx="3883900" cy="162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3" name="Google Shape;203;p35"/>
          <p:cNvSpPr txBox="1"/>
          <p:nvPr/>
        </p:nvSpPr>
        <p:spPr>
          <a:xfrm>
            <a:off x="1499850" y="3636125"/>
            <a:ext cx="61443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Comfortaa"/>
                <a:ea typeface="Comfortaa"/>
                <a:cs typeface="Comfortaa"/>
                <a:sym typeface="Comfortaa"/>
              </a:rPr>
              <a:t>Editores de texto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Comfortaa"/>
                <a:ea typeface="Comfortaa"/>
                <a:cs typeface="Comfortaa"/>
                <a:sym typeface="Comfortaa"/>
              </a:rPr>
              <a:t>Google Docs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google docs png" id="204" name="Google Shape;204;p35"/>
          <p:cNvPicPr preferRelativeResize="0"/>
          <p:nvPr/>
        </p:nvPicPr>
        <p:blipFill rotWithShape="1">
          <a:blip r:embed="rId3">
            <a:alphaModFix/>
          </a:blip>
          <a:srcRect b="12145" l="18762" r="19782" t="11519"/>
          <a:stretch/>
        </p:blipFill>
        <p:spPr>
          <a:xfrm>
            <a:off x="3753775" y="1143726"/>
            <a:ext cx="1636450" cy="203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Ir para o Google Docs...</a:t>
            </a:r>
            <a:endParaRPr/>
          </a:p>
        </p:txBody>
      </p:sp>
      <p:sp>
        <p:nvSpPr>
          <p:cNvPr id="210" name="Google Shape;210;p36"/>
          <p:cNvSpPr txBox="1"/>
          <p:nvPr>
            <p:ph idx="1" type="body"/>
          </p:nvPr>
        </p:nvSpPr>
        <p:spPr>
          <a:xfrm>
            <a:off x="311700" y="1171600"/>
            <a:ext cx="83445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Acesse: </a:t>
            </a:r>
            <a:r>
              <a:rPr i="1" lang="pt-BR">
                <a:solidFill>
                  <a:srgbClr val="4A86E8"/>
                </a:solidFill>
              </a:rPr>
              <a:t>https://www.google.com/docs/about</a:t>
            </a:r>
            <a:endParaRPr i="1">
              <a:solidFill>
                <a:srgbClr val="4A86E8"/>
              </a:solidFill>
            </a:endParaRPr>
          </a:p>
        </p:txBody>
      </p:sp>
      <p:sp>
        <p:nvSpPr>
          <p:cNvPr id="211" name="Google Shape;21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50" y="654000"/>
            <a:ext cx="6947949" cy="363432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8075" y="3770671"/>
            <a:ext cx="1784724" cy="1229026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Conheça o que o docs tem a oferecer...</a:t>
            </a:r>
            <a:endParaRPr/>
          </a:p>
        </p:txBody>
      </p:sp>
      <p:sp>
        <p:nvSpPr>
          <p:cNvPr id="224" name="Google Shape;224;p38"/>
          <p:cNvSpPr txBox="1"/>
          <p:nvPr>
            <p:ph idx="1" type="body"/>
          </p:nvPr>
        </p:nvSpPr>
        <p:spPr>
          <a:xfrm>
            <a:off x="311700" y="1171600"/>
            <a:ext cx="3948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Após acessar a página inicial, </a:t>
            </a:r>
            <a:r>
              <a:rPr lang="pt-BR"/>
              <a:t>desça</a:t>
            </a:r>
            <a:r>
              <a:rPr lang="pt-BR"/>
              <a:t> a página e veja as funcionalidades do Docs.</a:t>
            </a:r>
            <a:endParaRPr/>
          </a:p>
        </p:txBody>
      </p:sp>
      <p:sp>
        <p:nvSpPr>
          <p:cNvPr id="225" name="Google Shape;22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26" name="Google Shape;22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0400" y="1058225"/>
            <a:ext cx="1862075" cy="128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9825" y="2991312"/>
            <a:ext cx="2294251" cy="1577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2663" y="1058234"/>
            <a:ext cx="1784723" cy="144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78000" y="2402102"/>
            <a:ext cx="1784724" cy="12271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05585" y="2567353"/>
            <a:ext cx="2294241" cy="15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Vamos utilizar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9"/>
          <p:cNvSpPr txBox="1"/>
          <p:nvPr>
            <p:ph idx="1" type="body"/>
          </p:nvPr>
        </p:nvSpPr>
        <p:spPr>
          <a:xfrm>
            <a:off x="311700" y="1171600"/>
            <a:ext cx="32463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Clique em “Ir para Documentos”</a:t>
            </a:r>
            <a:endParaRPr/>
          </a:p>
        </p:txBody>
      </p:sp>
      <p:sp>
        <p:nvSpPr>
          <p:cNvPr id="237" name="Google Shape;23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38" name="Google Shape;23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7989" y="1171598"/>
            <a:ext cx="4925787" cy="33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9"/>
          <p:cNvSpPr/>
          <p:nvPr/>
        </p:nvSpPr>
        <p:spPr>
          <a:xfrm rot="1203014">
            <a:off x="7541957" y="1669507"/>
            <a:ext cx="437517" cy="50974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9"/>
          <p:cNvSpPr/>
          <p:nvPr/>
        </p:nvSpPr>
        <p:spPr>
          <a:xfrm>
            <a:off x="7406650" y="1159650"/>
            <a:ext cx="1077000" cy="393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Autentique</a:t>
            </a:r>
            <a:r>
              <a:rPr lang="pt-BR"/>
              <a:t>-se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40"/>
          <p:cNvSpPr txBox="1"/>
          <p:nvPr>
            <p:ph idx="1" type="body"/>
          </p:nvPr>
        </p:nvSpPr>
        <p:spPr>
          <a:xfrm>
            <a:off x="311700" y="1171600"/>
            <a:ext cx="42873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Acesse seu email</a:t>
            </a:r>
            <a:endParaRPr/>
          </a:p>
        </p:txBody>
      </p:sp>
      <p:sp>
        <p:nvSpPr>
          <p:cNvPr id="247" name="Google Shape;24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48" name="Google Shape;24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3713" y="1636199"/>
            <a:ext cx="6196500" cy="2932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4650" y="1670125"/>
            <a:ext cx="6275850" cy="299309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Sua página inicial	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1"/>
          <p:cNvSpPr txBox="1"/>
          <p:nvPr>
            <p:ph idx="1" type="body"/>
          </p:nvPr>
        </p:nvSpPr>
        <p:spPr>
          <a:xfrm>
            <a:off x="311700" y="1135300"/>
            <a:ext cx="7446000" cy="3397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ld Standard TT"/>
              <a:buChar char="➔"/>
            </a:pPr>
            <a:r>
              <a:rPr lang="pt-BR">
                <a:solidFill>
                  <a:srgbClr val="000000"/>
                </a:solidFill>
              </a:rPr>
              <a:t>Apresentará todos os seus documentos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56" name="Google Shape;25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000" y="1569375"/>
            <a:ext cx="6613998" cy="315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2"/>
          <p:cNvSpPr txBox="1"/>
          <p:nvPr>
            <p:ph type="title"/>
          </p:nvPr>
        </p:nvSpPr>
        <p:spPr>
          <a:xfrm>
            <a:off x="311700" y="4208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Crie um novo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2"/>
          <p:cNvSpPr txBox="1"/>
          <p:nvPr>
            <p:ph idx="1" type="body"/>
          </p:nvPr>
        </p:nvSpPr>
        <p:spPr>
          <a:xfrm>
            <a:off x="311700" y="1171600"/>
            <a:ext cx="7458000" cy="3397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ld Standard TT"/>
              <a:buChar char="➔"/>
            </a:pPr>
            <a:r>
              <a:rPr lang="pt-BR">
                <a:solidFill>
                  <a:srgbClr val="000000"/>
                </a:solidFill>
              </a:rPr>
              <a:t>Crie um novo projeto em branco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64" name="Google Shape;26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65" name="Google Shape;265;p42"/>
          <p:cNvSpPr/>
          <p:nvPr/>
        </p:nvSpPr>
        <p:spPr>
          <a:xfrm rot="5623884">
            <a:off x="2039514" y="2374957"/>
            <a:ext cx="290416" cy="393527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311700" y="4208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43"/>
          <p:cNvSpPr txBox="1"/>
          <p:nvPr>
            <p:ph idx="1" type="body"/>
          </p:nvPr>
        </p:nvSpPr>
        <p:spPr>
          <a:xfrm>
            <a:off x="311700" y="1171600"/>
            <a:ext cx="7458000" cy="3397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ld Standard TT"/>
              <a:buChar char="➔"/>
            </a:pPr>
            <a:r>
              <a:rPr lang="pt-BR">
                <a:solidFill>
                  <a:srgbClr val="000000"/>
                </a:solidFill>
              </a:rPr>
              <a:t>Agora você tem seu projeto!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72" name="Google Shape;27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73" name="Google Shape;27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450" y="1661475"/>
            <a:ext cx="6323100" cy="300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7" name="Google Shape;127;p26"/>
          <p:cNvSpPr txBox="1"/>
          <p:nvPr/>
        </p:nvSpPr>
        <p:spPr>
          <a:xfrm>
            <a:off x="1499850" y="3636125"/>
            <a:ext cx="61443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Comfortaa"/>
                <a:ea typeface="Comfortaa"/>
                <a:cs typeface="Comfortaa"/>
                <a:sym typeface="Comfortaa"/>
              </a:rPr>
              <a:t>Editores de texto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editores de texto png" id="128" name="Google Shape;1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438" y="1006325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4"/>
          <p:cNvSpPr txBox="1"/>
          <p:nvPr>
            <p:ph type="title"/>
          </p:nvPr>
        </p:nvSpPr>
        <p:spPr>
          <a:xfrm>
            <a:off x="311700" y="4208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Identificando 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80" name="Google Shape;28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325" y="1521775"/>
            <a:ext cx="6617349" cy="314145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4"/>
          <p:cNvSpPr/>
          <p:nvPr/>
        </p:nvSpPr>
        <p:spPr>
          <a:xfrm rot="-5400000">
            <a:off x="2622150" y="1373575"/>
            <a:ext cx="300600" cy="4821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4"/>
          <p:cNvSpPr txBox="1"/>
          <p:nvPr/>
        </p:nvSpPr>
        <p:spPr>
          <a:xfrm>
            <a:off x="411500" y="951625"/>
            <a:ext cx="69711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Nome do projeto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5"/>
          <p:cNvSpPr txBox="1"/>
          <p:nvPr>
            <p:ph type="title"/>
          </p:nvPr>
        </p:nvSpPr>
        <p:spPr>
          <a:xfrm>
            <a:off x="311700" y="3159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Identificando 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89" name="Google Shape;28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325" y="1521775"/>
            <a:ext cx="6617349" cy="3141451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5"/>
          <p:cNvSpPr/>
          <p:nvPr/>
        </p:nvSpPr>
        <p:spPr>
          <a:xfrm rot="378138">
            <a:off x="2803654" y="2027110"/>
            <a:ext cx="300617" cy="482001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5"/>
          <p:cNvSpPr txBox="1"/>
          <p:nvPr/>
        </p:nvSpPr>
        <p:spPr>
          <a:xfrm>
            <a:off x="311700" y="929125"/>
            <a:ext cx="69711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Fonte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6"/>
          <p:cNvSpPr txBox="1"/>
          <p:nvPr>
            <p:ph type="title"/>
          </p:nvPr>
        </p:nvSpPr>
        <p:spPr>
          <a:xfrm>
            <a:off x="311700" y="3159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Identificando 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98" name="Google Shape;29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325" y="1521775"/>
            <a:ext cx="6617349" cy="3141451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46"/>
          <p:cNvSpPr/>
          <p:nvPr/>
        </p:nvSpPr>
        <p:spPr>
          <a:xfrm rot="378138">
            <a:off x="3299854" y="2027110"/>
            <a:ext cx="300617" cy="482001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46"/>
          <p:cNvSpPr txBox="1"/>
          <p:nvPr/>
        </p:nvSpPr>
        <p:spPr>
          <a:xfrm>
            <a:off x="311700" y="929125"/>
            <a:ext cx="69711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Tamanho da </a:t>
            </a: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Fonte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title"/>
          </p:nvPr>
        </p:nvSpPr>
        <p:spPr>
          <a:xfrm>
            <a:off x="311700" y="3159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Identificando 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07" name="Google Shape;30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325" y="1521775"/>
            <a:ext cx="6617349" cy="3141451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7"/>
          <p:cNvSpPr/>
          <p:nvPr/>
        </p:nvSpPr>
        <p:spPr>
          <a:xfrm rot="378138">
            <a:off x="3820254" y="2027110"/>
            <a:ext cx="300617" cy="482001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47"/>
          <p:cNvSpPr txBox="1"/>
          <p:nvPr/>
        </p:nvSpPr>
        <p:spPr>
          <a:xfrm>
            <a:off x="311700" y="929125"/>
            <a:ext cx="69711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Tipos de texto (</a:t>
            </a:r>
            <a:r>
              <a:rPr b="1" lang="pt-BR" sz="1800">
                <a:latin typeface="Comfortaa"/>
                <a:ea typeface="Comfortaa"/>
                <a:cs typeface="Comfortaa"/>
                <a:sym typeface="Comfortaa"/>
              </a:rPr>
              <a:t>Negrito</a:t>
            </a: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i="1" lang="pt-BR" sz="1800">
                <a:latin typeface="Comfortaa"/>
                <a:ea typeface="Comfortaa"/>
                <a:cs typeface="Comfortaa"/>
                <a:sym typeface="Comfortaa"/>
              </a:rPr>
              <a:t>Itálico</a:t>
            </a:r>
            <a:r>
              <a:rPr i="1" lang="pt-BR" sz="1800"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lang="pt-BR" sz="1800" u="sng">
                <a:latin typeface="Comfortaa"/>
                <a:ea typeface="Comfortaa"/>
                <a:cs typeface="Comfortaa"/>
                <a:sym typeface="Comfortaa"/>
              </a:rPr>
              <a:t>Sublinhado</a:t>
            </a: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8"/>
          <p:cNvSpPr txBox="1"/>
          <p:nvPr>
            <p:ph type="title"/>
          </p:nvPr>
        </p:nvSpPr>
        <p:spPr>
          <a:xfrm>
            <a:off x="311700" y="3159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Identificando 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16" name="Google Shape;31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325" y="1521775"/>
            <a:ext cx="6617349" cy="3141451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48"/>
          <p:cNvSpPr/>
          <p:nvPr/>
        </p:nvSpPr>
        <p:spPr>
          <a:xfrm rot="378138">
            <a:off x="5248304" y="2039185"/>
            <a:ext cx="300617" cy="482001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8"/>
          <p:cNvSpPr txBox="1"/>
          <p:nvPr/>
        </p:nvSpPr>
        <p:spPr>
          <a:xfrm>
            <a:off x="311700" y="929125"/>
            <a:ext cx="69711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Alinhamento do texto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9"/>
          <p:cNvSpPr txBox="1"/>
          <p:nvPr>
            <p:ph type="title"/>
          </p:nvPr>
        </p:nvSpPr>
        <p:spPr>
          <a:xfrm>
            <a:off x="311700" y="3159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Identificando 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25" name="Google Shape;32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325" y="1521775"/>
            <a:ext cx="6617349" cy="3141451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9"/>
          <p:cNvSpPr/>
          <p:nvPr/>
        </p:nvSpPr>
        <p:spPr>
          <a:xfrm rot="378138">
            <a:off x="5635579" y="2027085"/>
            <a:ext cx="300617" cy="482001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9"/>
          <p:cNvSpPr txBox="1"/>
          <p:nvPr/>
        </p:nvSpPr>
        <p:spPr>
          <a:xfrm>
            <a:off x="311700" y="929125"/>
            <a:ext cx="69711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Tipos de </a:t>
            </a:r>
            <a:r>
              <a:rPr lang="pt-BR" sz="18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lista e </a:t>
            </a: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ordenações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0"/>
          <p:cNvSpPr txBox="1"/>
          <p:nvPr>
            <p:ph type="title"/>
          </p:nvPr>
        </p:nvSpPr>
        <p:spPr>
          <a:xfrm>
            <a:off x="311700" y="3159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Identificando 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34" name="Google Shape;33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325" y="1521775"/>
            <a:ext cx="6617349" cy="3141451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50"/>
          <p:cNvSpPr/>
          <p:nvPr/>
        </p:nvSpPr>
        <p:spPr>
          <a:xfrm rot="378138">
            <a:off x="6956704" y="1757485"/>
            <a:ext cx="300617" cy="482001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50"/>
          <p:cNvSpPr txBox="1"/>
          <p:nvPr/>
        </p:nvSpPr>
        <p:spPr>
          <a:xfrm>
            <a:off x="311700" y="929125"/>
            <a:ext cx="69711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Compartilhar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1"/>
          <p:cNvSpPr txBox="1"/>
          <p:nvPr>
            <p:ph type="title"/>
          </p:nvPr>
        </p:nvSpPr>
        <p:spPr>
          <a:xfrm>
            <a:off x="311700" y="3159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Identificando 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43" name="Google Shape;34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325" y="1521775"/>
            <a:ext cx="6617349" cy="3141451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51"/>
          <p:cNvSpPr/>
          <p:nvPr/>
        </p:nvSpPr>
        <p:spPr>
          <a:xfrm rot="376481">
            <a:off x="7526949" y="1755513"/>
            <a:ext cx="260762" cy="385428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51"/>
          <p:cNvSpPr txBox="1"/>
          <p:nvPr/>
        </p:nvSpPr>
        <p:spPr>
          <a:xfrm>
            <a:off x="311700" y="929125"/>
            <a:ext cx="69711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Email da pessoa que está editando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/>
          <p:cNvSpPr txBox="1"/>
          <p:nvPr>
            <p:ph type="title"/>
          </p:nvPr>
        </p:nvSpPr>
        <p:spPr>
          <a:xfrm>
            <a:off x="311700" y="3159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Identificando seu projeto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52" name="Google Shape;35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3325" y="1521775"/>
            <a:ext cx="6617349" cy="314145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52"/>
          <p:cNvSpPr/>
          <p:nvPr/>
        </p:nvSpPr>
        <p:spPr>
          <a:xfrm rot="-5400000">
            <a:off x="4319950" y="1537858"/>
            <a:ext cx="260700" cy="385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52"/>
          <p:cNvSpPr txBox="1"/>
          <p:nvPr/>
        </p:nvSpPr>
        <p:spPr>
          <a:xfrm>
            <a:off x="311700" y="929125"/>
            <a:ext cx="69711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Painel de ferramentas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55" name="Google Shape;355;p52"/>
          <p:cNvSpPr/>
          <p:nvPr/>
        </p:nvSpPr>
        <p:spPr>
          <a:xfrm>
            <a:off x="1597500" y="1670125"/>
            <a:ext cx="2638200" cy="120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61" name="Google Shape;361;p53"/>
          <p:cNvSpPr txBox="1"/>
          <p:nvPr/>
        </p:nvSpPr>
        <p:spPr>
          <a:xfrm>
            <a:off x="1499850" y="3636125"/>
            <a:ext cx="61443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Comfortaa"/>
                <a:ea typeface="Comfortaa"/>
                <a:cs typeface="Comfortaa"/>
                <a:sym typeface="Comfortaa"/>
              </a:rPr>
              <a:t>Exercícios</a:t>
            </a:r>
            <a:r>
              <a:rPr lang="pt-BR" sz="3000"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atividade png" id="362" name="Google Shape;36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7513" y="980250"/>
            <a:ext cx="2008975" cy="234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Ementa</a:t>
            </a:r>
            <a:endParaRPr/>
          </a:p>
        </p:txBody>
      </p:sp>
      <p:sp>
        <p:nvSpPr>
          <p:cNvPr id="134" name="Google Shape;134;p27"/>
          <p:cNvSpPr txBox="1"/>
          <p:nvPr>
            <p:ph idx="1" type="body"/>
          </p:nvPr>
        </p:nvSpPr>
        <p:spPr>
          <a:xfrm>
            <a:off x="311700" y="1171600"/>
            <a:ext cx="83445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Neste capítulo abordaremos os conceitos relacionados à edição de textos. 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Os programas de edição de texto permitem leitura, escrita, revisão, modificação e organização de textos em um computador de uma forma otimizada. </a:t>
            </a:r>
            <a:endParaRPr/>
          </a:p>
        </p:txBody>
      </p:sp>
      <p:sp>
        <p:nvSpPr>
          <p:cNvPr id="135" name="Google Shape;13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4"/>
          <p:cNvSpPr txBox="1"/>
          <p:nvPr>
            <p:ph type="title"/>
          </p:nvPr>
        </p:nvSpPr>
        <p:spPr>
          <a:xfrm>
            <a:off x="311700" y="4087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/>
              <a:t>Escreva um texto sobre a sua cidade e o que você gosta nela</a:t>
            </a:r>
            <a:endParaRPr sz="2000"/>
          </a:p>
        </p:txBody>
      </p:sp>
      <p:sp>
        <p:nvSpPr>
          <p:cNvPr id="368" name="Google Shape;368;p54"/>
          <p:cNvSpPr txBox="1"/>
          <p:nvPr>
            <p:ph idx="1" type="body"/>
          </p:nvPr>
        </p:nvSpPr>
        <p:spPr>
          <a:xfrm>
            <a:off x="311700" y="1171600"/>
            <a:ext cx="83445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Crie um título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Escreva seu texto de 5 linhas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Coloque uma imagem no seu texto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Mude o alinhamento do texto justificado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Mude o nome do arquivo texto da aula 02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(Siga os passos dos próximos slides)</a:t>
            </a:r>
            <a:endParaRPr/>
          </a:p>
        </p:txBody>
      </p:sp>
      <p:sp>
        <p:nvSpPr>
          <p:cNvPr id="369" name="Google Shape;369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92400"/>
            <a:ext cx="8520600" cy="2962825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55"/>
          <p:cNvSpPr txBox="1"/>
          <p:nvPr>
            <p:ph idx="1" type="body"/>
          </p:nvPr>
        </p:nvSpPr>
        <p:spPr>
          <a:xfrm>
            <a:off x="311700" y="350400"/>
            <a:ext cx="8520600" cy="6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Crie um título para o seu texto</a:t>
            </a:r>
            <a:endParaRPr/>
          </a:p>
        </p:txBody>
      </p:sp>
      <p:sp>
        <p:nvSpPr>
          <p:cNvPr id="376" name="Google Shape;376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77" name="Google Shape;377;p55"/>
          <p:cNvSpPr/>
          <p:nvPr/>
        </p:nvSpPr>
        <p:spPr>
          <a:xfrm rot="10800000">
            <a:off x="4468604" y="2479430"/>
            <a:ext cx="348300" cy="457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55"/>
          <p:cNvSpPr/>
          <p:nvPr/>
        </p:nvSpPr>
        <p:spPr>
          <a:xfrm>
            <a:off x="5964354" y="1929905"/>
            <a:ext cx="348300" cy="4572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25" y="992400"/>
            <a:ext cx="8102159" cy="38463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56"/>
          <p:cNvSpPr txBox="1"/>
          <p:nvPr>
            <p:ph idx="1" type="body"/>
          </p:nvPr>
        </p:nvSpPr>
        <p:spPr>
          <a:xfrm>
            <a:off x="311700" y="350400"/>
            <a:ext cx="8520600" cy="6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Comece a escrever seu texto</a:t>
            </a:r>
            <a:endParaRPr/>
          </a:p>
        </p:txBody>
      </p:sp>
      <p:sp>
        <p:nvSpPr>
          <p:cNvPr id="385" name="Google Shape;385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86" name="Google Shape;386;p56"/>
          <p:cNvSpPr/>
          <p:nvPr/>
        </p:nvSpPr>
        <p:spPr>
          <a:xfrm rot="7219223">
            <a:off x="2060196" y="2343040"/>
            <a:ext cx="348233" cy="457415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7"/>
          <p:cNvSpPr txBox="1"/>
          <p:nvPr>
            <p:ph idx="1" type="body"/>
          </p:nvPr>
        </p:nvSpPr>
        <p:spPr>
          <a:xfrm>
            <a:off x="311700" y="220525"/>
            <a:ext cx="8520600" cy="44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Adicione uma imagem</a:t>
            </a:r>
            <a:endParaRPr/>
          </a:p>
        </p:txBody>
      </p:sp>
      <p:sp>
        <p:nvSpPr>
          <p:cNvPr id="392" name="Google Shape;392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93" name="Google Shape;393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950" y="740175"/>
            <a:ext cx="6874025" cy="4172650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57"/>
          <p:cNvSpPr/>
          <p:nvPr/>
        </p:nvSpPr>
        <p:spPr>
          <a:xfrm rot="-2953642">
            <a:off x="6131797" y="1464265"/>
            <a:ext cx="348207" cy="45731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8"/>
          <p:cNvSpPr txBox="1"/>
          <p:nvPr>
            <p:ph idx="1" type="body"/>
          </p:nvPr>
        </p:nvSpPr>
        <p:spPr>
          <a:xfrm>
            <a:off x="311700" y="220525"/>
            <a:ext cx="8520600" cy="44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Procure</a:t>
            </a:r>
            <a:r>
              <a:rPr lang="pt-BR"/>
              <a:t> uma imagem e salve-a</a:t>
            </a:r>
            <a:endParaRPr/>
          </a:p>
        </p:txBody>
      </p:sp>
      <p:sp>
        <p:nvSpPr>
          <p:cNvPr id="400" name="Google Shape;400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01" name="Google Shape;40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0050" y="1065023"/>
            <a:ext cx="6773775" cy="322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9"/>
          <p:cNvSpPr txBox="1"/>
          <p:nvPr>
            <p:ph idx="1" type="body"/>
          </p:nvPr>
        </p:nvSpPr>
        <p:spPr>
          <a:xfrm>
            <a:off x="311700" y="220525"/>
            <a:ext cx="8520600" cy="44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Ajuste </a:t>
            </a:r>
            <a:r>
              <a:rPr lang="pt-BR"/>
              <a:t>a imagem</a:t>
            </a:r>
            <a:endParaRPr/>
          </a:p>
        </p:txBody>
      </p:sp>
      <p:sp>
        <p:nvSpPr>
          <p:cNvPr id="407" name="Google Shape;407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08" name="Google Shape;40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83850"/>
            <a:ext cx="8079725" cy="382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0"/>
          <p:cNvSpPr txBox="1"/>
          <p:nvPr>
            <p:ph idx="1" type="body"/>
          </p:nvPr>
        </p:nvSpPr>
        <p:spPr>
          <a:xfrm>
            <a:off x="311700" y="220525"/>
            <a:ext cx="8520600" cy="44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Justifique o texto</a:t>
            </a:r>
            <a:endParaRPr/>
          </a:p>
        </p:txBody>
      </p:sp>
      <p:sp>
        <p:nvSpPr>
          <p:cNvPr id="414" name="Google Shape;41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15" name="Google Shape;41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950" y="740175"/>
            <a:ext cx="6874025" cy="417265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60"/>
          <p:cNvSpPr/>
          <p:nvPr/>
        </p:nvSpPr>
        <p:spPr>
          <a:xfrm rot="-139332">
            <a:off x="6947535" y="1594943"/>
            <a:ext cx="347986" cy="457254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1"/>
          <p:cNvSpPr txBox="1"/>
          <p:nvPr>
            <p:ph idx="1" type="body"/>
          </p:nvPr>
        </p:nvSpPr>
        <p:spPr>
          <a:xfrm>
            <a:off x="311700" y="350400"/>
            <a:ext cx="8520600" cy="44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Mude a fonte para </a:t>
            </a:r>
            <a:r>
              <a:rPr lang="pt-BR">
                <a:latin typeface="Times New Roman"/>
                <a:ea typeface="Times New Roman"/>
                <a:cs typeface="Times New Roman"/>
                <a:sym typeface="Times New Roman"/>
              </a:rPr>
              <a:t>Times New Romam</a:t>
            </a:r>
            <a:r>
              <a:rPr lang="pt-BR"/>
              <a:t> </a:t>
            </a:r>
            <a:endParaRPr/>
          </a:p>
        </p:txBody>
      </p:sp>
      <p:sp>
        <p:nvSpPr>
          <p:cNvPr id="422" name="Google Shape;422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23" name="Google Shape;423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83700"/>
            <a:ext cx="8671499" cy="345125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61"/>
          <p:cNvSpPr/>
          <p:nvPr/>
        </p:nvSpPr>
        <p:spPr>
          <a:xfrm rot="-1759689">
            <a:off x="4291113" y="2925342"/>
            <a:ext cx="347889" cy="457333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2"/>
          <p:cNvSpPr txBox="1"/>
          <p:nvPr>
            <p:ph idx="1" type="body"/>
          </p:nvPr>
        </p:nvSpPr>
        <p:spPr>
          <a:xfrm>
            <a:off x="311700" y="154450"/>
            <a:ext cx="8520600" cy="44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Altere o Título do Documento</a:t>
            </a:r>
            <a:endParaRPr/>
          </a:p>
        </p:txBody>
      </p:sp>
      <p:sp>
        <p:nvSpPr>
          <p:cNvPr id="430" name="Google Shape;430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31" name="Google Shape;43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075" y="787950"/>
            <a:ext cx="6252151" cy="417412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62"/>
          <p:cNvSpPr/>
          <p:nvPr/>
        </p:nvSpPr>
        <p:spPr>
          <a:xfrm rot="-821125">
            <a:off x="2577753" y="1567921"/>
            <a:ext cx="415908" cy="476737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FFFFF"/>
                </a:solidFill>
              </a:rPr>
              <a:t>Obrigado pela</a:t>
            </a:r>
            <a:endParaRPr b="1" sz="4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4000">
                <a:solidFill>
                  <a:srgbClr val="FFFFFF"/>
                </a:solidFill>
              </a:rPr>
              <a:t> atenção!</a:t>
            </a:r>
            <a:endParaRPr b="1" sz="4000">
              <a:solidFill>
                <a:srgbClr val="FFFFFF"/>
              </a:solidFill>
            </a:endParaRPr>
          </a:p>
        </p:txBody>
      </p:sp>
      <p:sp>
        <p:nvSpPr>
          <p:cNvPr id="438" name="Google Shape;438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39" name="Google Shape;439;p63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000000"/>
                </a:solidFill>
              </a:rPr>
              <a:t>Dúvidas?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1" name="Google Shape;141;p28"/>
          <p:cNvSpPr txBox="1"/>
          <p:nvPr/>
        </p:nvSpPr>
        <p:spPr>
          <a:xfrm>
            <a:off x="1499850" y="3636125"/>
            <a:ext cx="61443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Comfortaa"/>
                <a:ea typeface="Comfortaa"/>
                <a:cs typeface="Comfortaa"/>
                <a:sym typeface="Comfortaa"/>
              </a:rPr>
              <a:t>Editores de texto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Comfortaa"/>
                <a:ea typeface="Comfortaa"/>
                <a:cs typeface="Comfortaa"/>
                <a:sym typeface="Comfortaa"/>
              </a:rPr>
              <a:t>Introdução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editor de texto png" id="142" name="Google Shape;1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100" y="964700"/>
            <a:ext cx="2343025" cy="2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Conhecendo os editores de textos</a:t>
            </a:r>
            <a:endParaRPr/>
          </a:p>
        </p:txBody>
      </p:sp>
      <p:sp>
        <p:nvSpPr>
          <p:cNvPr id="148" name="Google Shape;148;p2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Editores de texto são frequentemente equipados com sistemas operacionais ou pacotes de desenvolvimento de software, e pode ser usado para alterar arquivos de configuração e linguagem de programação de código fonte.</a:t>
            </a:r>
            <a:endParaRPr/>
          </a:p>
        </p:txBody>
      </p:sp>
      <p:sp>
        <p:nvSpPr>
          <p:cNvPr id="149" name="Google Shape;14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editor de texto png" id="150" name="Google Shape;15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5375" y="2328425"/>
            <a:ext cx="2409525" cy="240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Conhecendo os editores de textos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Existem vários editores de texto atualmente. Estes por sua vez se dividem em dois tipos:</a:t>
            </a:r>
            <a:endParaRPr/>
          </a:p>
          <a:p>
            <a:pPr indent="-330200" lvl="1" marL="914400" rtl="0" algn="just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Simples</a:t>
            </a:r>
            <a:endParaRPr/>
          </a:p>
          <a:p>
            <a:pPr indent="-330200" lvl="1" marL="914400" rtl="0" algn="just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Complexos</a:t>
            </a:r>
            <a:endParaRPr/>
          </a:p>
        </p:txBody>
      </p:sp>
      <p:sp>
        <p:nvSpPr>
          <p:cNvPr id="157" name="Google Shape;15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editor de texto png" id="158" name="Google Shape;158;p30"/>
          <p:cNvPicPr preferRelativeResize="0"/>
          <p:nvPr/>
        </p:nvPicPr>
        <p:blipFill rotWithShape="1">
          <a:blip r:embed="rId3">
            <a:alphaModFix/>
          </a:blip>
          <a:srcRect b="5571" l="4033" r="2822" t="0"/>
          <a:stretch/>
        </p:blipFill>
        <p:spPr>
          <a:xfrm>
            <a:off x="5269950" y="1804900"/>
            <a:ext cx="3202500" cy="2763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Resultado de imagem para editor de texto png" id="159" name="Google Shape;159;p30"/>
          <p:cNvPicPr preferRelativeResize="0"/>
          <p:nvPr/>
        </p:nvPicPr>
        <p:blipFill rotWithShape="1">
          <a:blip r:embed="rId4">
            <a:alphaModFix/>
          </a:blip>
          <a:srcRect b="8275" l="5258" r="3766" t="8550"/>
          <a:stretch/>
        </p:blipFill>
        <p:spPr>
          <a:xfrm>
            <a:off x="845775" y="3349300"/>
            <a:ext cx="3119375" cy="11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0"/>
          <p:cNvSpPr txBox="1"/>
          <p:nvPr/>
        </p:nvSpPr>
        <p:spPr>
          <a:xfrm>
            <a:off x="6044725" y="2717750"/>
            <a:ext cx="17745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/>
              <a:t>Alfabetização digital é top!!!</a:t>
            </a:r>
            <a:endParaRPr sz="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Conhecendo os editores de textos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3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São exemplos de editores simples: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Bloco de notas (Microsoft)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Notepad</a:t>
            </a:r>
            <a:r>
              <a:rPr lang="pt-BR">
                <a:latin typeface="Arial"/>
                <a:ea typeface="Arial"/>
                <a:cs typeface="Arial"/>
                <a:sym typeface="Arial"/>
              </a:rPr>
              <a:t>++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Sublime Text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Gedit</a:t>
            </a:r>
            <a:endParaRPr/>
          </a:p>
        </p:txBody>
      </p:sp>
      <p:sp>
        <p:nvSpPr>
          <p:cNvPr id="167" name="Google Shape;16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editor de texto png" id="168" name="Google Shape;168;p31"/>
          <p:cNvPicPr preferRelativeResize="0"/>
          <p:nvPr/>
        </p:nvPicPr>
        <p:blipFill rotWithShape="1">
          <a:blip r:embed="rId3">
            <a:alphaModFix/>
          </a:blip>
          <a:srcRect b="0" l="18499" r="28001" t="0"/>
          <a:stretch/>
        </p:blipFill>
        <p:spPr>
          <a:xfrm>
            <a:off x="3715600" y="1585600"/>
            <a:ext cx="1483425" cy="1495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editor de texto png" id="169" name="Google Shape;16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2150" y="1585600"/>
            <a:ext cx="1386400" cy="1386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gedit png" id="170" name="Google Shape;17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4050" y="3069625"/>
            <a:ext cx="1302425" cy="1302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sublime text png" id="171" name="Google Shape;171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8575" y="3154050"/>
            <a:ext cx="1133575" cy="11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Conhecendo os editores de textos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São exemplos de editores complexos: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Microsoft Word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Wordpad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LibreOffice Writer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Documentos Google</a:t>
            </a:r>
            <a:br>
              <a:rPr lang="pt-BR"/>
            </a:br>
            <a:r>
              <a:rPr lang="pt-BR"/>
              <a:t>(Online)</a:t>
            </a:r>
            <a:endParaRPr/>
          </a:p>
        </p:txBody>
      </p:sp>
      <p:sp>
        <p:nvSpPr>
          <p:cNvPr id="178" name="Google Shape;17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editor de texto png" id="179" name="Google Shape;1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5263" y="1976800"/>
            <a:ext cx="1317075" cy="1317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wordpad png" id="180" name="Google Shape;180;p32"/>
          <p:cNvPicPr preferRelativeResize="0"/>
          <p:nvPr/>
        </p:nvPicPr>
        <p:blipFill rotWithShape="1">
          <a:blip r:embed="rId4">
            <a:alphaModFix/>
          </a:blip>
          <a:srcRect b="0" l="12341" r="13578" t="10586"/>
          <a:stretch/>
        </p:blipFill>
        <p:spPr>
          <a:xfrm>
            <a:off x="4842350" y="3163025"/>
            <a:ext cx="1164575" cy="14057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libre office write png" id="181" name="Google Shape;18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6925" y="1950900"/>
            <a:ext cx="1034750" cy="1241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google docs png" id="182" name="Google Shape;182;p32"/>
          <p:cNvPicPr preferRelativeResize="0"/>
          <p:nvPr/>
        </p:nvPicPr>
        <p:blipFill rotWithShape="1">
          <a:blip r:embed="rId6">
            <a:alphaModFix/>
          </a:blip>
          <a:srcRect b="12145" l="18762" r="19782" t="11519"/>
          <a:stretch/>
        </p:blipFill>
        <p:spPr>
          <a:xfrm>
            <a:off x="7041675" y="3142648"/>
            <a:ext cx="1164575" cy="1446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Editores de textos online</a:t>
            </a:r>
            <a:endParaRPr/>
          </a:p>
          <a:p>
            <a:pPr indent="14605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Existem também os editores de textos online, que são bastante úteis por: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Permitir acesso de várias pessoas ao mesmo tempo (no mesmo documento).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Estar disponível quando você precisa.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Não ocupa espaço no seu computador.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Entre outras usabilidades.</a:t>
            </a:r>
            <a:endParaRPr/>
          </a:p>
        </p:txBody>
      </p:sp>
      <p:sp>
        <p:nvSpPr>
          <p:cNvPr id="189" name="Google Shape;18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